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jpeg" ContentType="image/jpeg"/>
  <Override PartName="/ppt/media/image6.jpeg" ContentType="image/jpeg"/>
  <Override PartName="/ppt/media/image7.png" ContentType="image/png"/>
  <Override PartName="/ppt/media/image8.png" ContentType="image/pn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7DDFF9C-2ED5-4D95-AC17-84AB24F05624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451A247-6679-4C7E-BB00-2DB7818429F4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BA1582D-AB64-4758-B5A9-E21D179D1663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11D1938-936C-4387-938F-E91481118F9F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sldNum" idx="1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F5FD78C-7A66-4E74-B71F-C70989A0498D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17EF589-CBE9-4B76-91D9-A1D4B8735573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61DD45C-6E59-48AE-B231-033518F04906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65754E7-6A75-4967-82EE-56A24453B7D0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9A3A17D-C07A-4BA6-A9F1-FD1AC317A79C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C4DA9B6-88F5-4AF8-AF00-88B6CA879FDD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4665A59-35BC-479E-A813-2D779871D3ED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7241BE6-EC00-460C-AC1A-270643C57A88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F81BAA9-04D3-435C-A195-57DCF205997B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683440" y="1209960"/>
            <a:ext cx="3776040" cy="60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4799"/>
              </a:lnSpc>
              <a:tabLst>
                <a:tab algn="l" pos="0"/>
              </a:tabLst>
            </a:pPr>
            <a:r>
              <a:rPr b="1" lang="en-US" sz="4800" spc="-1" strike="noStrike">
                <a:solidFill>
                  <a:srgbClr val="ffffff"/>
                </a:solidFill>
                <a:latin typeface="Arial"/>
                <a:ea typeface="Arial"/>
              </a:rPr>
              <a:t>RadioIntel AI</a:t>
            </a:r>
            <a:endParaRPr b="0" lang="en-US" sz="4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Text 1"/>
          <p:cNvSpPr/>
          <p:nvPr/>
        </p:nvSpPr>
        <p:spPr>
          <a:xfrm>
            <a:off x="1594080" y="2048040"/>
            <a:ext cx="59551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52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en-US" sz="1800" spc="-1" strike="noStrike">
                <a:solidFill>
                  <a:srgbClr val="ff6b35"/>
                </a:solidFill>
                <a:latin typeface="Arial"/>
                <a:ea typeface="Arial"/>
              </a:rPr>
              <a:t>Automated Radio Intelligence Analysis Powered by AI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Text 2"/>
          <p:cNvSpPr/>
          <p:nvPr/>
        </p:nvSpPr>
        <p:spPr>
          <a:xfrm>
            <a:off x="3178080" y="2901240"/>
            <a:ext cx="2787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681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Dmytro Cheremnov</a:t>
            </a:r>
            <a:r>
              <a:rPr b="0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 — Project Lead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Text 3"/>
          <p:cNvSpPr/>
          <p:nvPr/>
        </p:nvSpPr>
        <p:spPr>
          <a:xfrm>
            <a:off x="3178080" y="3152880"/>
            <a:ext cx="2787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681"/>
              </a:lnSpc>
              <a:spcBef>
                <a:spcPts val="300"/>
              </a:spcBef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Maksym Cheremnov</a:t>
            </a:r>
            <a:r>
              <a:rPr b="0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 — Technical Lead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Text 4"/>
          <p:cNvSpPr/>
          <p:nvPr/>
        </p:nvSpPr>
        <p:spPr>
          <a:xfrm>
            <a:off x="3150360" y="3746880"/>
            <a:ext cx="284292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cheremnovdv@gmail.com | +38(093)436-11-13</a:t>
            </a:r>
            <a:endParaRPr b="0" lang="en-US" sz="10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 0"/>
          <p:cNvSpPr/>
          <p:nvPr/>
        </p:nvSpPr>
        <p:spPr>
          <a:xfrm>
            <a:off x="285840" y="525960"/>
            <a:ext cx="438084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Development Roadmap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Text 1"/>
          <p:cNvSpPr/>
          <p:nvPr/>
        </p:nvSpPr>
        <p:spPr>
          <a:xfrm>
            <a:off x="190440" y="1307160"/>
            <a:ext cx="8762400" cy="8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9" name="Shape 2"/>
          <p:cNvSpPr/>
          <p:nvPr/>
        </p:nvSpPr>
        <p:spPr>
          <a:xfrm>
            <a:off x="209520" y="1306800"/>
            <a:ext cx="360" cy="81828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Text 3"/>
          <p:cNvSpPr/>
          <p:nvPr/>
        </p:nvSpPr>
        <p:spPr>
          <a:xfrm>
            <a:off x="399960" y="1478520"/>
            <a:ext cx="85489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ff6b35"/>
                </a:solidFill>
                <a:latin typeface="Arial"/>
                <a:ea typeface="Arial"/>
              </a:rPr>
              <a:t>📅 </a:t>
            </a:r>
            <a:r>
              <a:rPr b="1" lang="en-US" sz="1200" spc="-1" strike="noStrike">
                <a:solidFill>
                  <a:srgbClr val="ff6b35"/>
                </a:solidFill>
                <a:latin typeface="Arial"/>
                <a:ea typeface="Arial"/>
              </a:rPr>
              <a:t>Quarter 1 (3 months)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Text 4"/>
          <p:cNvSpPr/>
          <p:nvPr/>
        </p:nvSpPr>
        <p:spPr>
          <a:xfrm>
            <a:off x="399960" y="1767960"/>
            <a:ext cx="8548920" cy="1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Deployment at 10-15 positions • Metrics collection • Model testing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Text 5"/>
          <p:cNvSpPr/>
          <p:nvPr/>
        </p:nvSpPr>
        <p:spPr>
          <a:xfrm>
            <a:off x="190440" y="2201400"/>
            <a:ext cx="8762400" cy="8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3" name="Shape 6"/>
          <p:cNvSpPr/>
          <p:nvPr/>
        </p:nvSpPr>
        <p:spPr>
          <a:xfrm>
            <a:off x="209520" y="2201040"/>
            <a:ext cx="360" cy="81828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Text 7"/>
          <p:cNvSpPr/>
          <p:nvPr/>
        </p:nvSpPr>
        <p:spPr>
          <a:xfrm>
            <a:off x="399960" y="2372760"/>
            <a:ext cx="85489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📅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Quarter 2 (3-6 months)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 8"/>
          <p:cNvSpPr/>
          <p:nvPr/>
        </p:nvSpPr>
        <p:spPr>
          <a:xfrm>
            <a:off x="399960" y="2662200"/>
            <a:ext cx="8548920" cy="1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Advanced contextual analysis capabilities (RAG) • Predictive analytics • Pattern detection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Text 9"/>
          <p:cNvSpPr/>
          <p:nvPr/>
        </p:nvSpPr>
        <p:spPr>
          <a:xfrm>
            <a:off x="190440" y="3095640"/>
            <a:ext cx="8762400" cy="8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7" name="Shape 10"/>
          <p:cNvSpPr/>
          <p:nvPr/>
        </p:nvSpPr>
        <p:spPr>
          <a:xfrm>
            <a:off x="209520" y="3095280"/>
            <a:ext cx="360" cy="81828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Text 11"/>
          <p:cNvSpPr/>
          <p:nvPr/>
        </p:nvSpPr>
        <p:spPr>
          <a:xfrm>
            <a:off x="399960" y="3267000"/>
            <a:ext cx="85489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📅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Quarter 3 (6-9 months)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Text 12"/>
          <p:cNvSpPr/>
          <p:nvPr/>
        </p:nvSpPr>
        <p:spPr>
          <a:xfrm>
            <a:off x="399960" y="3556440"/>
            <a:ext cx="8548920" cy="1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Mobile dashboard for commanders • C4ISR integration • Cross-validation with OSINT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0" name="Image 0" descr="/tmp/rasterized-gradient-43145b28.png"/>
          <p:cNvPicPr/>
          <p:nvPr/>
        </p:nvPicPr>
        <p:blipFill>
          <a:blip r:embed="rId1"/>
          <a:stretch/>
        </p:blipFill>
        <p:spPr>
          <a:xfrm>
            <a:off x="190440" y="3989880"/>
            <a:ext cx="8762400" cy="817560"/>
          </a:xfrm>
          <a:prstGeom prst="rect">
            <a:avLst/>
          </a:prstGeom>
          <a:ln w="0">
            <a:noFill/>
          </a:ln>
        </p:spPr>
      </p:pic>
      <p:sp>
        <p:nvSpPr>
          <p:cNvPr id="181" name="Text 13"/>
          <p:cNvSpPr/>
          <p:nvPr/>
        </p:nvSpPr>
        <p:spPr>
          <a:xfrm>
            <a:off x="361800" y="4161240"/>
            <a:ext cx="858780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📅 </a:t>
            </a:r>
            <a:r>
              <a:rPr b="1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Long-term Perspective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Text 14"/>
          <p:cNvSpPr/>
          <p:nvPr/>
        </p:nvSpPr>
        <p:spPr>
          <a:xfrm>
            <a:off x="361800" y="4450680"/>
            <a:ext cx="8587800" cy="1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ffffff"/>
                </a:solidFill>
                <a:latin typeface="Arial"/>
                <a:ea typeface="Arial"/>
              </a:rPr>
              <a:t>Standardization for Armed Forces • Preparation for commercialization • Export to NATO countries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 0"/>
          <p:cNvSpPr/>
          <p:nvPr/>
        </p:nvSpPr>
        <p:spPr>
          <a:xfrm>
            <a:off x="285840" y="1000440"/>
            <a:ext cx="438084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What We Need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4" name="Image 0" descr="/tmp/rasterized-gradient-a5fe879b.png"/>
          <p:cNvPicPr/>
          <p:nvPr/>
        </p:nvPicPr>
        <p:blipFill>
          <a:blip r:embed="rId1"/>
          <a:stretch/>
        </p:blipFill>
        <p:spPr>
          <a:xfrm>
            <a:off x="190440" y="1781280"/>
            <a:ext cx="4385520" cy="1085040"/>
          </a:xfrm>
          <a:prstGeom prst="rect">
            <a:avLst/>
          </a:prstGeom>
          <a:ln w="0">
            <a:noFill/>
          </a:ln>
        </p:spPr>
      </p:pic>
      <p:sp>
        <p:nvSpPr>
          <p:cNvPr id="185" name="Text 1"/>
          <p:cNvSpPr/>
          <p:nvPr/>
        </p:nvSpPr>
        <p:spPr>
          <a:xfrm>
            <a:off x="340920" y="1971720"/>
            <a:ext cx="408456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78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  <a:ea typeface="Arial"/>
              </a:rPr>
              <a:t>$35,000-40,000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Text 2"/>
          <p:cNvSpPr/>
          <p:nvPr/>
        </p:nvSpPr>
        <p:spPr>
          <a:xfrm>
            <a:off x="340920" y="2489760"/>
            <a:ext cx="40845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spcBef>
                <a:spcPts val="300"/>
              </a:spcBef>
              <a:tabLst>
                <a:tab algn="l" pos="0"/>
              </a:tabLst>
            </a:pPr>
            <a:r>
              <a:rPr b="1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FUNDING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Text 3"/>
          <p:cNvSpPr/>
          <p:nvPr/>
        </p:nvSpPr>
        <p:spPr>
          <a:xfrm>
            <a:off x="4653000" y="1934640"/>
            <a:ext cx="4299840" cy="778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8" name="Shape 4"/>
          <p:cNvSpPr/>
          <p:nvPr/>
        </p:nvSpPr>
        <p:spPr>
          <a:xfrm>
            <a:off x="4667040" y="1934280"/>
            <a:ext cx="360" cy="779400"/>
          </a:xfrm>
          <a:prstGeom prst="line">
            <a:avLst/>
          </a:prstGeom>
          <a:ln w="28575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Text 5"/>
          <p:cNvSpPr/>
          <p:nvPr/>
        </p:nvSpPr>
        <p:spPr>
          <a:xfrm>
            <a:off x="4815000" y="2067840"/>
            <a:ext cx="408456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Fund allocation: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Text 6"/>
          <p:cNvSpPr/>
          <p:nvPr/>
        </p:nvSpPr>
        <p:spPr>
          <a:xfrm>
            <a:off x="4815000" y="2266200"/>
            <a:ext cx="408456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Equipment (10-15 deployments): $15,000 | Feature development: $10,000 | Training: $5,000-15,000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Text 7"/>
          <p:cNvSpPr/>
          <p:nvPr/>
        </p:nvSpPr>
        <p:spPr>
          <a:xfrm>
            <a:off x="190440" y="2943360"/>
            <a:ext cx="4342680" cy="656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2" name="Shape 8"/>
          <p:cNvSpPr/>
          <p:nvPr/>
        </p:nvSpPr>
        <p:spPr>
          <a:xfrm>
            <a:off x="204480" y="2943000"/>
            <a:ext cx="360" cy="65700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Text 9"/>
          <p:cNvSpPr/>
          <p:nvPr/>
        </p:nvSpPr>
        <p:spPr>
          <a:xfrm>
            <a:off x="352440" y="3076560"/>
            <a:ext cx="412848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7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👥 </a:t>
            </a: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Mentorship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 10"/>
          <p:cNvSpPr/>
          <p:nvPr/>
        </p:nvSpPr>
        <p:spPr>
          <a:xfrm>
            <a:off x="352440" y="3320280"/>
            <a:ext cx="41284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Military/SIGINT • AI/ML • Security • Product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Text 11"/>
          <p:cNvSpPr/>
          <p:nvPr/>
        </p:nvSpPr>
        <p:spPr>
          <a:xfrm>
            <a:off x="4610160" y="2943360"/>
            <a:ext cx="4342680" cy="656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6" name="Shape 12"/>
          <p:cNvSpPr/>
          <p:nvPr/>
        </p:nvSpPr>
        <p:spPr>
          <a:xfrm>
            <a:off x="4624200" y="2943000"/>
            <a:ext cx="360" cy="65700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Text 13"/>
          <p:cNvSpPr/>
          <p:nvPr/>
        </p:nvSpPr>
        <p:spPr>
          <a:xfrm>
            <a:off x="4772160" y="3076560"/>
            <a:ext cx="412848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7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🤝 </a:t>
            </a: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Network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Text 14"/>
          <p:cNvSpPr/>
          <p:nvPr/>
        </p:nvSpPr>
        <p:spPr>
          <a:xfrm>
            <a:off x="4772160" y="3320280"/>
            <a:ext cx="41284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Units • Defense tech • Donors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Text 15"/>
          <p:cNvSpPr/>
          <p:nvPr/>
        </p:nvSpPr>
        <p:spPr>
          <a:xfrm>
            <a:off x="190440" y="3676680"/>
            <a:ext cx="4342680" cy="656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0" name="Shape 16"/>
          <p:cNvSpPr/>
          <p:nvPr/>
        </p:nvSpPr>
        <p:spPr>
          <a:xfrm>
            <a:off x="204480" y="3676320"/>
            <a:ext cx="360" cy="65700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Text 17"/>
          <p:cNvSpPr/>
          <p:nvPr/>
        </p:nvSpPr>
        <p:spPr>
          <a:xfrm>
            <a:off x="352440" y="3809880"/>
            <a:ext cx="412848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7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📋 </a:t>
            </a: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Business Development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Text 18"/>
          <p:cNvSpPr/>
          <p:nvPr/>
        </p:nvSpPr>
        <p:spPr>
          <a:xfrm>
            <a:off x="352440" y="4053600"/>
            <a:ext cx="41284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Go-to-market • Legal compliance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Text 19"/>
          <p:cNvSpPr/>
          <p:nvPr/>
        </p:nvSpPr>
        <p:spPr>
          <a:xfrm>
            <a:off x="4610160" y="3676680"/>
            <a:ext cx="4342680" cy="656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4" name="Shape 20"/>
          <p:cNvSpPr/>
          <p:nvPr/>
        </p:nvSpPr>
        <p:spPr>
          <a:xfrm>
            <a:off x="4624200" y="3676320"/>
            <a:ext cx="360" cy="65700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Text 21"/>
          <p:cNvSpPr/>
          <p:nvPr/>
        </p:nvSpPr>
        <p:spPr>
          <a:xfrm>
            <a:off x="4772160" y="3809880"/>
            <a:ext cx="412848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7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🔧 </a:t>
            </a:r>
            <a:r>
              <a:rPr b="1" lang="en-US" sz="1050" spc="-1" strike="noStrike">
                <a:solidFill>
                  <a:srgbClr val="1e3a5f"/>
                </a:solidFill>
                <a:latin typeface="Arial"/>
                <a:ea typeface="Arial"/>
              </a:rPr>
              <a:t>Operational Support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Text 22"/>
          <p:cNvSpPr/>
          <p:nvPr/>
        </p:nvSpPr>
        <p:spPr>
          <a:xfrm>
            <a:off x="4772160" y="4053600"/>
            <a:ext cx="41284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Documentation • Training • Integration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 0"/>
          <p:cNvSpPr/>
          <p:nvPr/>
        </p:nvSpPr>
        <p:spPr>
          <a:xfrm>
            <a:off x="2919600" y="486000"/>
            <a:ext cx="330408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4201"/>
              </a:lnSpc>
              <a:tabLst>
                <a:tab algn="l" pos="0"/>
              </a:tabLst>
            </a:pPr>
            <a:r>
              <a:rPr b="1" lang="en-US" sz="4200" spc="-1" strike="noStrike">
                <a:solidFill>
                  <a:srgbClr val="ffffff"/>
                </a:solidFill>
                <a:latin typeface="Arial"/>
                <a:ea typeface="Arial"/>
              </a:rPr>
              <a:t>RadioIntel AI</a:t>
            </a:r>
            <a:endParaRPr b="0" lang="en-US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8" name="Text 1"/>
          <p:cNvSpPr/>
          <p:nvPr/>
        </p:nvSpPr>
        <p:spPr>
          <a:xfrm>
            <a:off x="2607120" y="1247760"/>
            <a:ext cx="392904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en-US" sz="1500" spc="-1" strike="noStrike">
                <a:solidFill>
                  <a:srgbClr val="ff6b35"/>
                </a:solidFill>
                <a:latin typeface="Arial"/>
                <a:ea typeface="Arial"/>
              </a:rPr>
              <a:t>Institutional Memory for Radio Intelligence</a:t>
            </a:r>
            <a:endParaRPr b="0" lang="en-US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9" name="Text 2"/>
          <p:cNvSpPr/>
          <p:nvPr/>
        </p:nvSpPr>
        <p:spPr>
          <a:xfrm>
            <a:off x="2534760" y="1971720"/>
            <a:ext cx="4073760" cy="1325160"/>
          </a:xfrm>
          <a:prstGeom prst="roundRect">
            <a:avLst>
              <a:gd name="adj" fmla="val 5748"/>
            </a:avLst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0" name="Text 3"/>
          <p:cNvSpPr/>
          <p:nvPr/>
        </p:nvSpPr>
        <p:spPr>
          <a:xfrm>
            <a:off x="2727000" y="2200320"/>
            <a:ext cx="3688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spcAft>
                <a:spcPts val="901"/>
              </a:spcAft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Arial"/>
                <a:ea typeface="Arial"/>
              </a:rPr>
              <a:t>System is operational. We need scaling.</a:t>
            </a:r>
            <a:endParaRPr b="0" lang="en-US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1" name="Text 4"/>
          <p:cNvSpPr/>
          <p:nvPr/>
        </p:nvSpPr>
        <p:spPr>
          <a:xfrm>
            <a:off x="2727000" y="2581560"/>
            <a:ext cx="3688920" cy="48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919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Every minute matters.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  <a:p>
            <a:pPr algn="ctr" defTabSz="914400">
              <a:lnSpc>
                <a:spcPts val="1919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Every detail saved can save lives.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2" name="Text 5"/>
          <p:cNvSpPr/>
          <p:nvPr/>
        </p:nvSpPr>
        <p:spPr>
          <a:xfrm>
            <a:off x="3784680" y="3754800"/>
            <a:ext cx="157356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891"/>
              </a:lnSpc>
              <a:tabLst>
                <a:tab algn="l" pos="0"/>
              </a:tabLst>
            </a:pPr>
            <a:r>
              <a:rPr b="1" lang="en-US" sz="1350" spc="-1" strike="noStrike">
                <a:solidFill>
                  <a:srgbClr val="ffffff"/>
                </a:solidFill>
                <a:latin typeface="Arial"/>
                <a:ea typeface="Arial"/>
              </a:rPr>
              <a:t>Contact:</a:t>
            </a:r>
            <a:endParaRPr b="0" lang="en-US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3" name="Text 6"/>
          <p:cNvSpPr/>
          <p:nvPr/>
        </p:nvSpPr>
        <p:spPr>
          <a:xfrm>
            <a:off x="3784680" y="4032720"/>
            <a:ext cx="1573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681"/>
              </a:lnSpc>
              <a:spcBef>
                <a:spcPts val="300"/>
              </a:spcBef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Dmytro Cheremnov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4" name="Text 7"/>
          <p:cNvSpPr/>
          <p:nvPr/>
        </p:nvSpPr>
        <p:spPr>
          <a:xfrm>
            <a:off x="3784680" y="4265280"/>
            <a:ext cx="15735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spcBef>
                <a:spcPts val="150"/>
              </a:spcBef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cheremnovdv@gmail.com</a:t>
            </a:r>
            <a:endParaRPr b="0" lang="en-US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5" name="Text 8"/>
          <p:cNvSpPr/>
          <p:nvPr/>
        </p:nvSpPr>
        <p:spPr>
          <a:xfrm>
            <a:off x="3784680" y="4470840"/>
            <a:ext cx="15735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spcBef>
                <a:spcPts val="150"/>
              </a:spcBef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+38(093) 436-11-13</a:t>
            </a:r>
            <a:endParaRPr b="0" lang="en-US" sz="10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0"/>
          <p:cNvSpPr/>
          <p:nvPr/>
        </p:nvSpPr>
        <p:spPr>
          <a:xfrm>
            <a:off x="285840" y="739080"/>
            <a:ext cx="813132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Critical Information Loss During Shift Handovers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Text 1"/>
          <p:cNvSpPr/>
          <p:nvPr/>
        </p:nvSpPr>
        <p:spPr>
          <a:xfrm>
            <a:off x="190440" y="1520280"/>
            <a:ext cx="4304520" cy="10677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38160" dir="5400000" dist="19080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Shape 2"/>
          <p:cNvSpPr/>
          <p:nvPr/>
        </p:nvSpPr>
        <p:spPr>
          <a:xfrm>
            <a:off x="209520" y="1519920"/>
            <a:ext cx="360" cy="106884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Text 3"/>
          <p:cNvSpPr/>
          <p:nvPr/>
        </p:nvSpPr>
        <p:spPr>
          <a:xfrm>
            <a:off x="419040" y="1710720"/>
            <a:ext cx="396324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9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350" spc="-1" strike="noStrike">
                <a:solidFill>
                  <a:srgbClr val="1e3a5f"/>
                </a:solidFill>
                <a:latin typeface="Arial"/>
                <a:ea typeface="Arial"/>
              </a:rPr>
              <a:t>🔄 </a:t>
            </a:r>
            <a:r>
              <a:rPr b="1" lang="en-US" sz="1350" spc="-1" strike="noStrike">
                <a:solidFill>
                  <a:srgbClr val="1e3a5f"/>
                </a:solidFill>
                <a:latin typeface="Arial"/>
                <a:ea typeface="Arial"/>
              </a:rPr>
              <a:t>Operator Rotation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Text 4"/>
          <p:cNvSpPr/>
          <p:nvPr/>
        </p:nvSpPr>
        <p:spPr>
          <a:xfrm>
            <a:off x="419040" y="2026800"/>
            <a:ext cx="3963240" cy="37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3 shifts working day-on, two-days-off. Each shift has its own context. Verbal briefings don't transfer full data scope.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Text 5"/>
          <p:cNvSpPr/>
          <p:nvPr/>
        </p:nvSpPr>
        <p:spPr>
          <a:xfrm>
            <a:off x="4648320" y="1520280"/>
            <a:ext cx="4304520" cy="10677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38160" dir="5400000" dist="19080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Shape 6"/>
          <p:cNvSpPr/>
          <p:nvPr/>
        </p:nvSpPr>
        <p:spPr>
          <a:xfrm>
            <a:off x="4667040" y="1519920"/>
            <a:ext cx="360" cy="106884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Text 7"/>
          <p:cNvSpPr/>
          <p:nvPr/>
        </p:nvSpPr>
        <p:spPr>
          <a:xfrm>
            <a:off x="4876920" y="1710720"/>
            <a:ext cx="396324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9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350" spc="-1" strike="noStrike">
                <a:solidFill>
                  <a:srgbClr val="1e3a5f"/>
                </a:solidFill>
                <a:latin typeface="Arial"/>
                <a:ea typeface="Arial"/>
              </a:rPr>
              <a:t>⏱️ </a:t>
            </a:r>
            <a:r>
              <a:rPr b="1" lang="en-US" sz="1350" spc="-1" strike="noStrike">
                <a:solidFill>
                  <a:srgbClr val="1e3a5f"/>
                </a:solidFill>
                <a:latin typeface="Arial"/>
                <a:ea typeface="Arial"/>
              </a:rPr>
              <a:t>Slow Processing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Text 8"/>
          <p:cNvSpPr/>
          <p:nvPr/>
        </p:nvSpPr>
        <p:spPr>
          <a:xfrm>
            <a:off x="4876920" y="2026800"/>
            <a:ext cx="3963240" cy="37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Minimum 1 hour to analyze 50 messages. Operator fatigue reduces accuracy to 70-80%.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Text 9"/>
          <p:cNvSpPr/>
          <p:nvPr/>
        </p:nvSpPr>
        <p:spPr>
          <a:xfrm>
            <a:off x="190440" y="2741400"/>
            <a:ext cx="8762400" cy="10677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38160" dir="5400000" dist="19080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Shape 10"/>
          <p:cNvSpPr/>
          <p:nvPr/>
        </p:nvSpPr>
        <p:spPr>
          <a:xfrm>
            <a:off x="209520" y="2741040"/>
            <a:ext cx="360" cy="106848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Text 11"/>
          <p:cNvSpPr/>
          <p:nvPr/>
        </p:nvSpPr>
        <p:spPr>
          <a:xfrm>
            <a:off x="419040" y="2931840"/>
            <a:ext cx="851004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9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350" spc="-1" strike="noStrike">
                <a:solidFill>
                  <a:srgbClr val="1e3a5f"/>
                </a:solidFill>
                <a:latin typeface="Arial"/>
                <a:ea typeface="Arial"/>
              </a:rPr>
              <a:t>🔍 </a:t>
            </a:r>
            <a:r>
              <a:rPr b="1" lang="en-US" sz="1350" spc="-1" strike="noStrike">
                <a:solidFill>
                  <a:srgbClr val="1e3a5f"/>
                </a:solidFill>
                <a:latin typeface="Arial"/>
                <a:ea typeface="Arial"/>
              </a:rPr>
              <a:t>No Institutional Memory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Text 12"/>
          <p:cNvSpPr/>
          <p:nvPr/>
        </p:nvSpPr>
        <p:spPr>
          <a:xfrm>
            <a:off x="419040" y="3247920"/>
            <a:ext cx="8510040" cy="37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Impossible to manually compare code words with thousands of previous messages. Connections between events across shifts are lost. Each shift starts "from scratch".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Text 13"/>
          <p:cNvSpPr/>
          <p:nvPr/>
        </p:nvSpPr>
        <p:spPr>
          <a:xfrm>
            <a:off x="190440" y="4076640"/>
            <a:ext cx="8762400" cy="517320"/>
          </a:xfrm>
          <a:prstGeom prst="rect">
            <a:avLst/>
          </a:prstGeom>
          <a:solidFill>
            <a:srgbClr val="ff6b3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Text 14"/>
          <p:cNvSpPr/>
          <p:nvPr/>
        </p:nvSpPr>
        <p:spPr>
          <a:xfrm>
            <a:off x="258480" y="4228920"/>
            <a:ext cx="86266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681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Result: Critical intelligence is lost, response time slows down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0"/>
          <p:cNvSpPr/>
          <p:nvPr/>
        </p:nvSpPr>
        <p:spPr>
          <a:xfrm>
            <a:off x="285840" y="989640"/>
            <a:ext cx="609084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RadioIntel AI — Institutional Memory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Text 1"/>
          <p:cNvSpPr/>
          <p:nvPr/>
        </p:nvSpPr>
        <p:spPr>
          <a:xfrm>
            <a:off x="190440" y="1770840"/>
            <a:ext cx="4342680" cy="76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Shape 2"/>
          <p:cNvSpPr/>
          <p:nvPr/>
        </p:nvSpPr>
        <p:spPr>
          <a:xfrm>
            <a:off x="190440" y="1784880"/>
            <a:ext cx="4343400" cy="36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Text 3"/>
          <p:cNvSpPr/>
          <p:nvPr/>
        </p:nvSpPr>
        <p:spPr>
          <a:xfrm>
            <a:off x="343080" y="1951560"/>
            <a:ext cx="41187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📥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Automatic Loading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Text 4"/>
          <p:cNvSpPr/>
          <p:nvPr/>
        </p:nvSpPr>
        <p:spPr>
          <a:xfrm>
            <a:off x="343080" y="2222280"/>
            <a:ext cx="411876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Intercepted communications via Signal. Automatic PDF processing.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Text 5"/>
          <p:cNvSpPr/>
          <p:nvPr/>
        </p:nvSpPr>
        <p:spPr>
          <a:xfrm>
            <a:off x="4610160" y="1770840"/>
            <a:ext cx="4342680" cy="76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Shape 6"/>
          <p:cNvSpPr/>
          <p:nvPr/>
        </p:nvSpPr>
        <p:spPr>
          <a:xfrm>
            <a:off x="4609800" y="1784880"/>
            <a:ext cx="4343400" cy="36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Text 7"/>
          <p:cNvSpPr/>
          <p:nvPr/>
        </p:nvSpPr>
        <p:spPr>
          <a:xfrm>
            <a:off x="4762440" y="1951560"/>
            <a:ext cx="41187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🤖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AI Analysis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Text 8"/>
          <p:cNvSpPr/>
          <p:nvPr/>
        </p:nvSpPr>
        <p:spPr>
          <a:xfrm>
            <a:off x="4762440" y="2222280"/>
            <a:ext cx="411876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Local language model extracts structured data.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Text 9"/>
          <p:cNvSpPr/>
          <p:nvPr/>
        </p:nvSpPr>
        <p:spPr>
          <a:xfrm>
            <a:off x="190440" y="2610720"/>
            <a:ext cx="4342680" cy="76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Shape 10"/>
          <p:cNvSpPr/>
          <p:nvPr/>
        </p:nvSpPr>
        <p:spPr>
          <a:xfrm>
            <a:off x="190440" y="2624760"/>
            <a:ext cx="4343400" cy="360"/>
          </a:xfrm>
          <a:prstGeom prst="line">
            <a:avLst/>
          </a:prstGeom>
          <a:ln w="28575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Text 11"/>
          <p:cNvSpPr/>
          <p:nvPr/>
        </p:nvSpPr>
        <p:spPr>
          <a:xfrm>
            <a:off x="343080" y="2791800"/>
            <a:ext cx="41187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ff6b35"/>
                </a:solidFill>
                <a:latin typeface="Arial"/>
                <a:ea typeface="Arial"/>
              </a:rPr>
              <a:t>💾 </a:t>
            </a:r>
            <a:r>
              <a:rPr b="1" lang="en-US" sz="1200" spc="-1" strike="noStrike">
                <a:solidFill>
                  <a:srgbClr val="ff6b35"/>
                </a:solidFill>
                <a:latin typeface="Arial"/>
                <a:ea typeface="Arial"/>
              </a:rPr>
              <a:t>Vector Database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Text 12"/>
          <p:cNvSpPr/>
          <p:nvPr/>
        </p:nvSpPr>
        <p:spPr>
          <a:xfrm>
            <a:off x="343080" y="3062160"/>
            <a:ext cx="411876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All messages with context. Full history for every shift.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Text 13"/>
          <p:cNvSpPr/>
          <p:nvPr/>
        </p:nvSpPr>
        <p:spPr>
          <a:xfrm>
            <a:off x="4610160" y="2610720"/>
            <a:ext cx="4342680" cy="76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Shape 14"/>
          <p:cNvSpPr/>
          <p:nvPr/>
        </p:nvSpPr>
        <p:spPr>
          <a:xfrm>
            <a:off x="4609800" y="2624760"/>
            <a:ext cx="4343400" cy="360"/>
          </a:xfrm>
          <a:prstGeom prst="line">
            <a:avLst/>
          </a:prstGeom>
          <a:ln w="28575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Text 15"/>
          <p:cNvSpPr/>
          <p:nvPr/>
        </p:nvSpPr>
        <p:spPr>
          <a:xfrm>
            <a:off x="4762440" y="2791800"/>
            <a:ext cx="41187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ff6b35"/>
                </a:solidFill>
                <a:latin typeface="Arial"/>
                <a:ea typeface="Arial"/>
              </a:rPr>
              <a:t>📊 </a:t>
            </a:r>
            <a:r>
              <a:rPr b="1" lang="en-US" sz="1200" spc="-1" strike="noStrike">
                <a:solidFill>
                  <a:srgbClr val="ff6b35"/>
                </a:solidFill>
                <a:latin typeface="Arial"/>
                <a:ea typeface="Arial"/>
              </a:rPr>
              <a:t>Analytics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Text 16"/>
          <p:cNvSpPr/>
          <p:nvPr/>
        </p:nvSpPr>
        <p:spPr>
          <a:xfrm>
            <a:off x="4762440" y="3062160"/>
            <a:ext cx="411876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Search, relationship analysis, activity tracking.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 17"/>
          <p:cNvSpPr/>
          <p:nvPr/>
        </p:nvSpPr>
        <p:spPr>
          <a:xfrm>
            <a:off x="190440" y="3526920"/>
            <a:ext cx="8762400" cy="816480"/>
          </a:xfrm>
          <a:prstGeom prst="rect">
            <a:avLst/>
          </a:prstGeom>
          <a:solidFill>
            <a:srgbClr val="1e3a5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6" name="Text 18"/>
          <p:cNvSpPr/>
          <p:nvPr/>
        </p:nvSpPr>
        <p:spPr>
          <a:xfrm>
            <a:off x="361800" y="3698280"/>
            <a:ext cx="85878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ffffff"/>
                </a:solidFill>
                <a:latin typeface="Arial"/>
                <a:ea typeface="Arial"/>
              </a:rPr>
              <a:t>Automatically extracted: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Text 19"/>
          <p:cNvSpPr/>
          <p:nvPr/>
        </p:nvSpPr>
        <p:spPr>
          <a:xfrm>
            <a:off x="361800" y="3974760"/>
            <a:ext cx="8587800" cy="19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59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ffffff"/>
                </a:solidFill>
                <a:latin typeface="Arial"/>
                <a:ea typeface="Arial"/>
              </a:rPr>
              <a:t>Call signs • Coordinates • Frequencies • Military units • Targets • Routes • Equipment • Operational details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0"/>
          <p:cNvSpPr/>
          <p:nvPr/>
        </p:nvSpPr>
        <p:spPr>
          <a:xfrm>
            <a:off x="285840" y="950760"/>
            <a:ext cx="727632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Proven Effectiveness in Combat Conditions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Image 0" descr="/tmp/rasterized-gradient-cc547a5e.png"/>
          <p:cNvPicPr/>
          <p:nvPr/>
        </p:nvPicPr>
        <p:blipFill>
          <a:blip r:embed="rId1"/>
          <a:stretch/>
        </p:blipFill>
        <p:spPr>
          <a:xfrm>
            <a:off x="190440" y="1731600"/>
            <a:ext cx="4304520" cy="1244880"/>
          </a:xfrm>
          <a:prstGeom prst="rect">
            <a:avLst/>
          </a:prstGeom>
          <a:ln w="0">
            <a:noFill/>
          </a:ln>
        </p:spPr>
      </p:pic>
      <p:sp>
        <p:nvSpPr>
          <p:cNvPr id="50" name="Text 1"/>
          <p:cNvSpPr/>
          <p:nvPr/>
        </p:nvSpPr>
        <p:spPr>
          <a:xfrm>
            <a:off x="341640" y="1922400"/>
            <a:ext cx="400212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504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ffffff"/>
                </a:solidFill>
                <a:latin typeface="Arial"/>
                <a:ea typeface="Arial"/>
              </a:rPr>
              <a:t>3-5×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2"/>
          <p:cNvSpPr/>
          <p:nvPr/>
        </p:nvSpPr>
        <p:spPr>
          <a:xfrm>
            <a:off x="341640" y="2600280"/>
            <a:ext cx="400212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spcBef>
                <a:spcPts val="300"/>
              </a:spcBef>
              <a:tabLst>
                <a:tab algn="l" pos="0"/>
              </a:tabLst>
            </a:pPr>
            <a:r>
              <a:rPr b="1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FASTER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 3"/>
          <p:cNvSpPr/>
          <p:nvPr/>
        </p:nvSpPr>
        <p:spPr>
          <a:xfrm>
            <a:off x="190440" y="3053520"/>
            <a:ext cx="4304520" cy="437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3" name="Text 4"/>
          <p:cNvSpPr/>
          <p:nvPr/>
        </p:nvSpPr>
        <p:spPr>
          <a:xfrm>
            <a:off x="324000" y="3187080"/>
            <a:ext cx="4118760" cy="17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49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15-30 minutes</a:t>
            </a: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 for 50 messages instead of </a:t>
            </a:r>
            <a:r>
              <a:rPr b="1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several hours</a:t>
            </a: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 of manual analysis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Image 1" descr="/tmp/rasterized-gradient-8903ac8c.png"/>
          <p:cNvPicPr/>
          <p:nvPr/>
        </p:nvPicPr>
        <p:blipFill>
          <a:blip r:embed="rId2"/>
          <a:stretch/>
        </p:blipFill>
        <p:spPr>
          <a:xfrm>
            <a:off x="4648320" y="1731600"/>
            <a:ext cx="4304520" cy="1244880"/>
          </a:xfrm>
          <a:prstGeom prst="rect">
            <a:avLst/>
          </a:prstGeom>
          <a:ln w="0">
            <a:noFill/>
          </a:ln>
        </p:spPr>
      </p:pic>
      <p:sp>
        <p:nvSpPr>
          <p:cNvPr id="55" name="Text 5"/>
          <p:cNvSpPr/>
          <p:nvPr/>
        </p:nvSpPr>
        <p:spPr>
          <a:xfrm>
            <a:off x="4799520" y="1922400"/>
            <a:ext cx="400212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504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ffffff"/>
                </a:solidFill>
                <a:latin typeface="Arial"/>
                <a:ea typeface="Arial"/>
              </a:rPr>
              <a:t>90-95%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Text 6"/>
          <p:cNvSpPr/>
          <p:nvPr/>
        </p:nvSpPr>
        <p:spPr>
          <a:xfrm>
            <a:off x="4799520" y="2600280"/>
            <a:ext cx="400212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spcBef>
                <a:spcPts val="300"/>
              </a:spcBef>
              <a:tabLst>
                <a:tab algn="l" pos="0"/>
              </a:tabLst>
            </a:pPr>
            <a:r>
              <a:rPr b="1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ACCURACY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 7"/>
          <p:cNvSpPr/>
          <p:nvPr/>
        </p:nvSpPr>
        <p:spPr>
          <a:xfrm>
            <a:off x="4648320" y="3053520"/>
            <a:ext cx="4304520" cy="437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8" name="Text 8"/>
          <p:cNvSpPr/>
          <p:nvPr/>
        </p:nvSpPr>
        <p:spPr>
          <a:xfrm>
            <a:off x="4781520" y="3187080"/>
            <a:ext cx="4118760" cy="17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49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Compared to </a:t>
            </a:r>
            <a:r>
              <a:rPr b="1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70-80%</a:t>
            </a: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 for manual processing of large volumes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 9"/>
          <p:cNvSpPr/>
          <p:nvPr/>
        </p:nvSpPr>
        <p:spPr>
          <a:xfrm>
            <a:off x="190440" y="3758400"/>
            <a:ext cx="4342680" cy="623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Shape 10"/>
          <p:cNvSpPr/>
          <p:nvPr/>
        </p:nvSpPr>
        <p:spPr>
          <a:xfrm>
            <a:off x="204480" y="3758400"/>
            <a:ext cx="360" cy="62460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 11"/>
          <p:cNvSpPr/>
          <p:nvPr/>
        </p:nvSpPr>
        <p:spPr>
          <a:xfrm>
            <a:off x="352440" y="3891960"/>
            <a:ext cx="412848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en-US" sz="980" spc="-1" strike="noStrike">
                <a:solidFill>
                  <a:srgbClr val="1e3a5f"/>
                </a:solidFill>
                <a:latin typeface="Arial"/>
                <a:ea typeface="Arial"/>
              </a:rPr>
              <a:t>🔒 </a:t>
            </a:r>
            <a:r>
              <a:rPr b="1" lang="en-US" sz="980" spc="-1" strike="noStrike">
                <a:solidFill>
                  <a:srgbClr val="1e3a5f"/>
                </a:solidFill>
                <a:latin typeface="Arial"/>
                <a:ea typeface="Arial"/>
              </a:rPr>
              <a:t>Security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Text 12"/>
          <p:cNvSpPr/>
          <p:nvPr/>
        </p:nvSpPr>
        <p:spPr>
          <a:xfrm>
            <a:off x="352440" y="4103280"/>
            <a:ext cx="41284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100% autonomous operation (offline)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 13"/>
          <p:cNvSpPr/>
          <p:nvPr/>
        </p:nvSpPr>
        <p:spPr>
          <a:xfrm>
            <a:off x="4610160" y="3758400"/>
            <a:ext cx="4342680" cy="623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Shape 14"/>
          <p:cNvSpPr/>
          <p:nvPr/>
        </p:nvSpPr>
        <p:spPr>
          <a:xfrm>
            <a:off x="4624200" y="3758400"/>
            <a:ext cx="360" cy="62460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Text 15"/>
          <p:cNvSpPr/>
          <p:nvPr/>
        </p:nvSpPr>
        <p:spPr>
          <a:xfrm>
            <a:off x="4772160" y="3891960"/>
            <a:ext cx="412848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en-US" sz="980" spc="-1" strike="noStrike">
                <a:solidFill>
                  <a:srgbClr val="1e3a5f"/>
                </a:solidFill>
                <a:latin typeface="Arial"/>
                <a:ea typeface="Arial"/>
              </a:rPr>
              <a:t>🧠 </a:t>
            </a:r>
            <a:r>
              <a:rPr b="1" lang="en-US" sz="980" spc="-1" strike="noStrike">
                <a:solidFill>
                  <a:srgbClr val="1e3a5f"/>
                </a:solidFill>
                <a:latin typeface="Arial"/>
                <a:ea typeface="Arial"/>
              </a:rPr>
              <a:t>Institutional Memory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Text 16"/>
          <p:cNvSpPr/>
          <p:nvPr/>
        </p:nvSpPr>
        <p:spPr>
          <a:xfrm>
            <a:off x="4772160" y="4103280"/>
            <a:ext cx="41284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555555"/>
                </a:solidFill>
                <a:latin typeface="Arial"/>
                <a:ea typeface="Arial"/>
              </a:rPr>
              <a:t>Search thousands of messages in seconds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0"/>
          <p:cNvSpPr/>
          <p:nvPr/>
        </p:nvSpPr>
        <p:spPr>
          <a:xfrm>
            <a:off x="285840" y="1018440"/>
            <a:ext cx="595476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System Interface — 4 Core Modules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Text 1"/>
          <p:cNvSpPr/>
          <p:nvPr/>
        </p:nvSpPr>
        <p:spPr>
          <a:xfrm>
            <a:off x="190440" y="1799280"/>
            <a:ext cx="4342680" cy="73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Shape 2"/>
          <p:cNvSpPr/>
          <p:nvPr/>
        </p:nvSpPr>
        <p:spPr>
          <a:xfrm>
            <a:off x="209520" y="1799280"/>
            <a:ext cx="360" cy="73512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Text 3"/>
          <p:cNvSpPr/>
          <p:nvPr/>
        </p:nvSpPr>
        <p:spPr>
          <a:xfrm>
            <a:off x="380880" y="1951560"/>
            <a:ext cx="40798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1️⃣ All Messages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Text 4"/>
          <p:cNvSpPr/>
          <p:nvPr/>
        </p:nvSpPr>
        <p:spPr>
          <a:xfrm>
            <a:off x="380880" y="222228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Chronological list of intercepts with filters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Text 5"/>
          <p:cNvSpPr/>
          <p:nvPr/>
        </p:nvSpPr>
        <p:spPr>
          <a:xfrm>
            <a:off x="4610160" y="1799280"/>
            <a:ext cx="4342680" cy="73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3" name="Shape 6"/>
          <p:cNvSpPr/>
          <p:nvPr/>
        </p:nvSpPr>
        <p:spPr>
          <a:xfrm>
            <a:off x="4628880" y="1799280"/>
            <a:ext cx="360" cy="73512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Text 7"/>
          <p:cNvSpPr/>
          <p:nvPr/>
        </p:nvSpPr>
        <p:spPr>
          <a:xfrm>
            <a:off x="4800600" y="1951560"/>
            <a:ext cx="40798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2️⃣ Entity Search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Text 8"/>
          <p:cNvSpPr/>
          <p:nvPr/>
        </p:nvSpPr>
        <p:spPr>
          <a:xfrm>
            <a:off x="4800600" y="222228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Call signs, frequencies, coordinates, military units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Text 9"/>
          <p:cNvSpPr/>
          <p:nvPr/>
        </p:nvSpPr>
        <p:spPr>
          <a:xfrm>
            <a:off x="190440" y="2610720"/>
            <a:ext cx="4342680" cy="73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7" name="Shape 10"/>
          <p:cNvSpPr/>
          <p:nvPr/>
        </p:nvSpPr>
        <p:spPr>
          <a:xfrm>
            <a:off x="209520" y="2610720"/>
            <a:ext cx="360" cy="73512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Text 11"/>
          <p:cNvSpPr/>
          <p:nvPr/>
        </p:nvSpPr>
        <p:spPr>
          <a:xfrm>
            <a:off x="380880" y="2763000"/>
            <a:ext cx="40798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3️⃣ Relationship Analysis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Text 12"/>
          <p:cNvSpPr/>
          <p:nvPr/>
        </p:nvSpPr>
        <p:spPr>
          <a:xfrm>
            <a:off x="380880" y="303372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Who communicated with whom, routes, logistics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Text 13"/>
          <p:cNvSpPr/>
          <p:nvPr/>
        </p:nvSpPr>
        <p:spPr>
          <a:xfrm>
            <a:off x="4610160" y="2610720"/>
            <a:ext cx="4342680" cy="73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1" name="Shape 14"/>
          <p:cNvSpPr/>
          <p:nvPr/>
        </p:nvSpPr>
        <p:spPr>
          <a:xfrm>
            <a:off x="4628880" y="2610720"/>
            <a:ext cx="360" cy="73512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Text 15"/>
          <p:cNvSpPr/>
          <p:nvPr/>
        </p:nvSpPr>
        <p:spPr>
          <a:xfrm>
            <a:off x="4800600" y="2763000"/>
            <a:ext cx="40798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45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4️⃣ Analytics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ext 16"/>
          <p:cNvSpPr/>
          <p:nvPr/>
        </p:nvSpPr>
        <p:spPr>
          <a:xfrm>
            <a:off x="4800600" y="303372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Activity statistics, trends, charts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Text 17"/>
          <p:cNvSpPr/>
          <p:nvPr/>
        </p:nvSpPr>
        <p:spPr>
          <a:xfrm>
            <a:off x="190440" y="3536280"/>
            <a:ext cx="8762400" cy="778320"/>
          </a:xfrm>
          <a:prstGeom prst="rect">
            <a:avLst/>
          </a:prstGeom>
          <a:solidFill>
            <a:srgbClr val="1e3a5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5" name="Text 18"/>
          <p:cNvSpPr/>
          <p:nvPr/>
        </p:nvSpPr>
        <p:spPr>
          <a:xfrm>
            <a:off x="361800" y="3708000"/>
            <a:ext cx="85878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ffffff"/>
                </a:solidFill>
                <a:latin typeface="Arial"/>
                <a:ea typeface="Arial"/>
              </a:rPr>
              <a:t>Key Capabilities: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Text 19"/>
          <p:cNvSpPr/>
          <p:nvPr/>
        </p:nvSpPr>
        <p:spPr>
          <a:xfrm>
            <a:off x="361800" y="3984120"/>
            <a:ext cx="275832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Arial"/>
                <a:ea typeface="Arial"/>
              </a:rPr>
              <a:t>✓ </a:t>
            </a:r>
            <a:r>
              <a:rPr b="0" lang="en-US" sz="900" spc="-1" strike="noStrike">
                <a:solidFill>
                  <a:srgbClr val="ffffff"/>
                </a:solidFill>
                <a:latin typeface="Arial"/>
                <a:ea typeface="Arial"/>
              </a:rPr>
              <a:t>Instant search across entire database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Text 20"/>
          <p:cNvSpPr/>
          <p:nvPr/>
        </p:nvSpPr>
        <p:spPr>
          <a:xfrm>
            <a:off x="3219480" y="3984120"/>
            <a:ext cx="275832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Arial"/>
                <a:ea typeface="Arial"/>
              </a:rPr>
              <a:t>✓ </a:t>
            </a:r>
            <a:r>
              <a:rPr b="0" lang="en-US" sz="900" spc="-1" strike="noStrike">
                <a:solidFill>
                  <a:srgbClr val="ffffff"/>
                </a:solidFill>
                <a:latin typeface="Arial"/>
                <a:ea typeface="Arial"/>
              </a:rPr>
              <a:t>Pattern and connection detection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Text 21"/>
          <p:cNvSpPr/>
          <p:nvPr/>
        </p:nvSpPr>
        <p:spPr>
          <a:xfrm>
            <a:off x="6076800" y="3984120"/>
            <a:ext cx="275832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Arial"/>
                <a:ea typeface="Arial"/>
              </a:rPr>
              <a:t>✓ </a:t>
            </a:r>
            <a:r>
              <a:rPr b="0" lang="en-US" sz="900" spc="-1" strike="noStrike">
                <a:solidFill>
                  <a:srgbClr val="ffffff"/>
                </a:solidFill>
                <a:latin typeface="Arial"/>
                <a:ea typeface="Arial"/>
              </a:rPr>
              <a:t>Data visualization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 0"/>
          <p:cNvSpPr/>
          <p:nvPr/>
        </p:nvSpPr>
        <p:spPr>
          <a:xfrm>
            <a:off x="285840" y="768960"/>
            <a:ext cx="438084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Technology Stack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Text 1"/>
          <p:cNvSpPr/>
          <p:nvPr/>
        </p:nvSpPr>
        <p:spPr>
          <a:xfrm>
            <a:off x="190440" y="1549800"/>
            <a:ext cx="4304520" cy="95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1" name="Shape 2"/>
          <p:cNvSpPr/>
          <p:nvPr/>
        </p:nvSpPr>
        <p:spPr>
          <a:xfrm>
            <a:off x="190440" y="1563840"/>
            <a:ext cx="4305240" cy="360"/>
          </a:xfrm>
          <a:prstGeom prst="line">
            <a:avLst/>
          </a:prstGeom>
          <a:ln w="28575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 3"/>
          <p:cNvSpPr/>
          <p:nvPr/>
        </p:nvSpPr>
        <p:spPr>
          <a:xfrm>
            <a:off x="343080" y="1730880"/>
            <a:ext cx="407988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ff6b35"/>
                </a:solidFill>
                <a:latin typeface="Arial"/>
                <a:ea typeface="Arial"/>
              </a:rPr>
              <a:t>🤖 </a:t>
            </a:r>
            <a:r>
              <a:rPr b="1" lang="en-US" sz="1130" spc="-1" strike="noStrike">
                <a:solidFill>
                  <a:srgbClr val="ff6b35"/>
                </a:solidFill>
                <a:latin typeface="Arial"/>
                <a:ea typeface="Arial"/>
              </a:rPr>
              <a:t>Artificial Intelligence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Text 4"/>
          <p:cNvSpPr/>
          <p:nvPr/>
        </p:nvSpPr>
        <p:spPr>
          <a:xfrm>
            <a:off x="343080" y="200700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Ollama + Gemma2:9b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 5"/>
          <p:cNvSpPr/>
          <p:nvPr/>
        </p:nvSpPr>
        <p:spPr>
          <a:xfrm>
            <a:off x="343080" y="2205360"/>
            <a:ext cx="40798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666666"/>
                </a:solidFill>
                <a:latin typeface="Arial"/>
                <a:ea typeface="Arial"/>
              </a:rPr>
              <a:t>Local language model, full autonomy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ext 6"/>
          <p:cNvSpPr/>
          <p:nvPr/>
        </p:nvSpPr>
        <p:spPr>
          <a:xfrm>
            <a:off x="190440" y="2580480"/>
            <a:ext cx="4304520" cy="95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6" name="Shape 7"/>
          <p:cNvSpPr/>
          <p:nvPr/>
        </p:nvSpPr>
        <p:spPr>
          <a:xfrm>
            <a:off x="190440" y="2594520"/>
            <a:ext cx="4305240" cy="36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 8"/>
          <p:cNvSpPr/>
          <p:nvPr/>
        </p:nvSpPr>
        <p:spPr>
          <a:xfrm>
            <a:off x="343080" y="2761200"/>
            <a:ext cx="407988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1e3a5f"/>
                </a:solidFill>
                <a:latin typeface="Arial"/>
                <a:ea typeface="Arial"/>
              </a:rPr>
              <a:t>💾 </a:t>
            </a:r>
            <a:r>
              <a:rPr b="1" lang="en-US" sz="1130" spc="-1" strike="noStrike">
                <a:solidFill>
                  <a:srgbClr val="1e3a5f"/>
                </a:solidFill>
                <a:latin typeface="Arial"/>
                <a:ea typeface="Arial"/>
              </a:rPr>
              <a:t>Data Storage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 9"/>
          <p:cNvSpPr/>
          <p:nvPr/>
        </p:nvSpPr>
        <p:spPr>
          <a:xfrm>
            <a:off x="343080" y="303768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ChromaDB + SQLite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Text 10"/>
          <p:cNvSpPr/>
          <p:nvPr/>
        </p:nvSpPr>
        <p:spPr>
          <a:xfrm>
            <a:off x="343080" y="3235680"/>
            <a:ext cx="40798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666666"/>
                </a:solidFill>
                <a:latin typeface="Arial"/>
                <a:ea typeface="Arial"/>
              </a:rPr>
              <a:t>Vector DB for contextual search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 11"/>
          <p:cNvSpPr/>
          <p:nvPr/>
        </p:nvSpPr>
        <p:spPr>
          <a:xfrm>
            <a:off x="190440" y="3610800"/>
            <a:ext cx="4304520" cy="95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1" name="Shape 12"/>
          <p:cNvSpPr/>
          <p:nvPr/>
        </p:nvSpPr>
        <p:spPr>
          <a:xfrm>
            <a:off x="190440" y="3624840"/>
            <a:ext cx="4305240" cy="36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 13"/>
          <p:cNvSpPr/>
          <p:nvPr/>
        </p:nvSpPr>
        <p:spPr>
          <a:xfrm>
            <a:off x="343080" y="3791880"/>
            <a:ext cx="407988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1e3a5f"/>
                </a:solidFill>
                <a:latin typeface="Arial"/>
                <a:ea typeface="Arial"/>
              </a:rPr>
              <a:t>🖥️ </a:t>
            </a:r>
            <a:r>
              <a:rPr b="1" lang="en-US" sz="1130" spc="-1" strike="noStrike">
                <a:solidFill>
                  <a:srgbClr val="1e3a5f"/>
                </a:solidFill>
                <a:latin typeface="Arial"/>
                <a:ea typeface="Arial"/>
              </a:rPr>
              <a:t>Interface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Text 14"/>
          <p:cNvSpPr/>
          <p:nvPr/>
        </p:nvSpPr>
        <p:spPr>
          <a:xfrm>
            <a:off x="343080" y="406800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Streamlit + Signal-CLI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Text 15"/>
          <p:cNvSpPr/>
          <p:nvPr/>
        </p:nvSpPr>
        <p:spPr>
          <a:xfrm>
            <a:off x="343080" y="4266000"/>
            <a:ext cx="40798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666666"/>
                </a:solidFill>
                <a:latin typeface="Arial"/>
                <a:ea typeface="Arial"/>
              </a:rPr>
              <a:t>Web interface and auto-loading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Text 16"/>
          <p:cNvSpPr/>
          <p:nvPr/>
        </p:nvSpPr>
        <p:spPr>
          <a:xfrm>
            <a:off x="4648320" y="1762200"/>
            <a:ext cx="4304520" cy="95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6" name="Shape 17"/>
          <p:cNvSpPr/>
          <p:nvPr/>
        </p:nvSpPr>
        <p:spPr>
          <a:xfrm>
            <a:off x="4647960" y="1776240"/>
            <a:ext cx="4305240" cy="360"/>
          </a:xfrm>
          <a:prstGeom prst="line">
            <a:avLst/>
          </a:prstGeom>
          <a:ln w="28575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Text 18"/>
          <p:cNvSpPr/>
          <p:nvPr/>
        </p:nvSpPr>
        <p:spPr>
          <a:xfrm>
            <a:off x="4800600" y="1943280"/>
            <a:ext cx="407988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ff6b35"/>
                </a:solidFill>
                <a:latin typeface="Arial"/>
                <a:ea typeface="Arial"/>
              </a:rPr>
              <a:t>⚙️ </a:t>
            </a:r>
            <a:r>
              <a:rPr b="1" lang="en-US" sz="1130" spc="-1" strike="noStrike">
                <a:solidFill>
                  <a:srgbClr val="ff6b35"/>
                </a:solidFill>
                <a:latin typeface="Arial"/>
                <a:ea typeface="Arial"/>
              </a:rPr>
              <a:t>Hardware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Text 19"/>
          <p:cNvSpPr/>
          <p:nvPr/>
        </p:nvSpPr>
        <p:spPr>
          <a:xfrm>
            <a:off x="4800600" y="221940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AMD Ryzen 7735H, 64GB RAM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 20"/>
          <p:cNvSpPr/>
          <p:nvPr/>
        </p:nvSpPr>
        <p:spPr>
          <a:xfrm>
            <a:off x="4800600" y="2417400"/>
            <a:ext cx="40798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666666"/>
                </a:solidFill>
                <a:latin typeface="Arial"/>
                <a:ea typeface="Arial"/>
              </a:rPr>
              <a:t>Compact mini-PC for field conditions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ext 21"/>
          <p:cNvSpPr/>
          <p:nvPr/>
        </p:nvSpPr>
        <p:spPr>
          <a:xfrm>
            <a:off x="4648320" y="2792880"/>
            <a:ext cx="4304520" cy="95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1" name="Shape 22"/>
          <p:cNvSpPr/>
          <p:nvPr/>
        </p:nvSpPr>
        <p:spPr>
          <a:xfrm>
            <a:off x="4647960" y="2806920"/>
            <a:ext cx="4305240" cy="360"/>
          </a:xfrm>
          <a:prstGeom prst="line">
            <a:avLst/>
          </a:prstGeom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Text 23"/>
          <p:cNvSpPr/>
          <p:nvPr/>
        </p:nvSpPr>
        <p:spPr>
          <a:xfrm>
            <a:off x="4800600" y="2973600"/>
            <a:ext cx="407988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130" spc="-1" strike="noStrike">
                <a:solidFill>
                  <a:srgbClr val="1e3a5f"/>
                </a:solidFill>
                <a:latin typeface="Arial"/>
                <a:ea typeface="Arial"/>
              </a:rPr>
              <a:t>🔧 </a:t>
            </a:r>
            <a:r>
              <a:rPr b="1" lang="en-US" sz="1130" spc="-1" strike="noStrike">
                <a:solidFill>
                  <a:srgbClr val="1e3a5f"/>
                </a:solidFill>
                <a:latin typeface="Arial"/>
                <a:ea typeface="Arial"/>
              </a:rPr>
              <a:t>Infrastructure</a:t>
            </a:r>
            <a:endParaRPr b="0" lang="en-US" sz="11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Text 24"/>
          <p:cNvSpPr/>
          <p:nvPr/>
        </p:nvSpPr>
        <p:spPr>
          <a:xfrm>
            <a:off x="4800600" y="3250080"/>
            <a:ext cx="4079880" cy="1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61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00" spc="-1" strike="noStrike">
                <a:solidFill>
                  <a:srgbClr val="333333"/>
                </a:solidFill>
                <a:latin typeface="Arial"/>
                <a:ea typeface="Arial"/>
              </a:rPr>
              <a:t>Linux + systemd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Text 25"/>
          <p:cNvSpPr/>
          <p:nvPr/>
        </p:nvSpPr>
        <p:spPr>
          <a:xfrm>
            <a:off x="4800600" y="3448080"/>
            <a:ext cx="4079880" cy="1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154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666666"/>
                </a:solidFill>
                <a:latin typeface="Arial"/>
                <a:ea typeface="Arial"/>
              </a:rPr>
              <a:t>Resource management, 24/7 monitoring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 26"/>
          <p:cNvSpPr/>
          <p:nvPr/>
        </p:nvSpPr>
        <p:spPr>
          <a:xfrm>
            <a:off x="4648320" y="3823200"/>
            <a:ext cx="4304520" cy="528840"/>
          </a:xfrm>
          <a:prstGeom prst="rect">
            <a:avLst/>
          </a:prstGeom>
          <a:solidFill>
            <a:srgbClr val="1e3a5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6" name="Text 27"/>
          <p:cNvSpPr/>
          <p:nvPr/>
        </p:nvSpPr>
        <p:spPr>
          <a:xfrm>
            <a:off x="4780080" y="3994560"/>
            <a:ext cx="404100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471"/>
              </a:lnSpc>
              <a:tabLst>
                <a:tab algn="l" pos="0"/>
              </a:tabLst>
            </a:pPr>
            <a:r>
              <a:rPr b="1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100% offline • Data security guaranteed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 0"/>
          <p:cNvSpPr/>
          <p:nvPr/>
        </p:nvSpPr>
        <p:spPr>
          <a:xfrm>
            <a:off x="285840" y="815040"/>
            <a:ext cx="46530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System Already Operational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8" name="Image 0" descr="/tmp/rasterized-gradient-7841f5c5.png"/>
          <p:cNvPicPr/>
          <p:nvPr/>
        </p:nvPicPr>
        <p:blipFill>
          <a:blip r:embed="rId1"/>
          <a:stretch/>
        </p:blipFill>
        <p:spPr>
          <a:xfrm>
            <a:off x="190440" y="1595880"/>
            <a:ext cx="8762400" cy="883080"/>
          </a:xfrm>
          <a:prstGeom prst="rect">
            <a:avLst/>
          </a:prstGeom>
          <a:ln w="0">
            <a:noFill/>
          </a:ln>
        </p:spPr>
      </p:pic>
      <p:sp>
        <p:nvSpPr>
          <p:cNvPr id="119" name="Text 1"/>
          <p:cNvSpPr/>
          <p:nvPr/>
        </p:nvSpPr>
        <p:spPr>
          <a:xfrm>
            <a:off x="335880" y="1824480"/>
            <a:ext cx="8471160" cy="42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59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  <a:ea typeface="Arial"/>
              </a:rPr>
              <a:t>✅ </a:t>
            </a:r>
            <a:r>
              <a:rPr b="1" lang="en-US" sz="2400" spc="-1" strike="noStrike">
                <a:solidFill>
                  <a:srgbClr val="ffffff"/>
                </a:solidFill>
                <a:latin typeface="Arial"/>
                <a:ea typeface="Arial"/>
              </a:rPr>
              <a:t>TESTED IN COMBAT CONDITIONS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Text 2"/>
          <p:cNvSpPr/>
          <p:nvPr/>
        </p:nvSpPr>
        <p:spPr>
          <a:xfrm>
            <a:off x="190440" y="2632320"/>
            <a:ext cx="4304520" cy="8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1" name="Shape 3"/>
          <p:cNvSpPr/>
          <p:nvPr/>
        </p:nvSpPr>
        <p:spPr>
          <a:xfrm>
            <a:off x="209520" y="2632320"/>
            <a:ext cx="360" cy="81792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Text 4"/>
          <p:cNvSpPr/>
          <p:nvPr/>
        </p:nvSpPr>
        <p:spPr>
          <a:xfrm>
            <a:off x="399960" y="2803680"/>
            <a:ext cx="40021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✅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Implementation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Text 5"/>
          <p:cNvSpPr/>
          <p:nvPr/>
        </p:nvSpPr>
        <p:spPr>
          <a:xfrm>
            <a:off x="399960" y="3093120"/>
            <a:ext cx="4002120" cy="1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Confirmed performance metrics. Operator feedback received.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 6"/>
          <p:cNvSpPr/>
          <p:nvPr/>
        </p:nvSpPr>
        <p:spPr>
          <a:xfrm>
            <a:off x="4648320" y="2632320"/>
            <a:ext cx="4304520" cy="8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5" name="Shape 7"/>
          <p:cNvSpPr/>
          <p:nvPr/>
        </p:nvSpPr>
        <p:spPr>
          <a:xfrm>
            <a:off x="4667040" y="2632320"/>
            <a:ext cx="360" cy="81792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Text 8"/>
          <p:cNvSpPr/>
          <p:nvPr/>
        </p:nvSpPr>
        <p:spPr>
          <a:xfrm>
            <a:off x="4857840" y="2803680"/>
            <a:ext cx="40021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🔧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Technical Maturity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ext 9"/>
          <p:cNvSpPr/>
          <p:nvPr/>
        </p:nvSpPr>
        <p:spPr>
          <a:xfrm>
            <a:off x="4857840" y="3093120"/>
            <a:ext cx="4002120" cy="1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463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All critical issues resolved. Reliable 24/7 operation.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Text 10"/>
          <p:cNvSpPr/>
          <p:nvPr/>
        </p:nvSpPr>
        <p:spPr>
          <a:xfrm>
            <a:off x="190440" y="3602880"/>
            <a:ext cx="8762400" cy="915480"/>
          </a:xfrm>
          <a:prstGeom prst="rect">
            <a:avLst/>
          </a:prstGeom>
          <a:solidFill>
            <a:srgbClr val="1e3a5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9" name="Text 11"/>
          <p:cNvSpPr/>
          <p:nvPr/>
        </p:nvSpPr>
        <p:spPr>
          <a:xfrm>
            <a:off x="380880" y="3793320"/>
            <a:ext cx="854892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91"/>
              </a:lnSpc>
              <a:spcAft>
                <a:spcPts val="751"/>
              </a:spcAft>
              <a:tabLst>
                <a:tab algn="l" pos="0"/>
              </a:tabLst>
            </a:pPr>
            <a:r>
              <a:rPr b="1" lang="en-US" sz="1350" spc="-1" strike="noStrike">
                <a:solidFill>
                  <a:srgbClr val="ffffff"/>
                </a:solidFill>
                <a:latin typeface="Arial"/>
                <a:ea typeface="Arial"/>
              </a:rPr>
              <a:t>📈 </a:t>
            </a:r>
            <a:r>
              <a:rPr b="1" lang="en-US" sz="1350" spc="-1" strike="noStrike">
                <a:solidFill>
                  <a:srgbClr val="ffffff"/>
                </a:solidFill>
                <a:latin typeface="Arial"/>
                <a:ea typeface="Arial"/>
              </a:rPr>
              <a:t>Ready for Scaling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Text 12"/>
          <p:cNvSpPr/>
          <p:nvPr/>
        </p:nvSpPr>
        <p:spPr>
          <a:xfrm>
            <a:off x="380880" y="4128480"/>
            <a:ext cx="854892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76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Arial"/>
              </a:rPr>
              <a:t>Architecture tested • Documentation ready • Only funding for equipment needed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 0"/>
          <p:cNvSpPr/>
          <p:nvPr/>
        </p:nvSpPr>
        <p:spPr>
          <a:xfrm>
            <a:off x="285840" y="768960"/>
            <a:ext cx="438084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Scale of Impact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Text 1"/>
          <p:cNvSpPr/>
          <p:nvPr/>
        </p:nvSpPr>
        <p:spPr>
          <a:xfrm>
            <a:off x="190440" y="1550160"/>
            <a:ext cx="8762400" cy="1311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3" name="Shape 2"/>
          <p:cNvSpPr/>
          <p:nvPr/>
        </p:nvSpPr>
        <p:spPr>
          <a:xfrm>
            <a:off x="209520" y="1549800"/>
            <a:ext cx="360" cy="131220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Text 3"/>
          <p:cNvSpPr/>
          <p:nvPr/>
        </p:nvSpPr>
        <p:spPr>
          <a:xfrm>
            <a:off x="419040" y="1740600"/>
            <a:ext cx="851004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91"/>
              </a:lnSpc>
              <a:spcAft>
                <a:spcPts val="751"/>
              </a:spcAft>
              <a:tabLst>
                <a:tab algn="l" pos="0"/>
              </a:tabLst>
            </a:pPr>
            <a:r>
              <a:rPr b="1" lang="en-US" sz="1350" spc="-1" strike="noStrike">
                <a:solidFill>
                  <a:srgbClr val="ff6b35"/>
                </a:solidFill>
                <a:latin typeface="Arial"/>
                <a:ea typeface="Arial"/>
              </a:rPr>
              <a:t>⚔️ </a:t>
            </a:r>
            <a:r>
              <a:rPr b="1" lang="en-US" sz="1350" spc="-1" strike="noStrike">
                <a:solidFill>
                  <a:srgbClr val="ff6b35"/>
                </a:solidFill>
                <a:latin typeface="Arial"/>
                <a:ea typeface="Arial"/>
              </a:rPr>
              <a:t>Current War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Text 4"/>
          <p:cNvSpPr/>
          <p:nvPr/>
        </p:nvSpPr>
        <p:spPr>
          <a:xfrm>
            <a:off x="419040" y="2075760"/>
            <a:ext cx="851004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Scaling to </a:t>
            </a:r>
            <a:r>
              <a:rPr b="1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10-15+ radio intelligence positions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Text 5"/>
          <p:cNvSpPr/>
          <p:nvPr/>
        </p:nvSpPr>
        <p:spPr>
          <a:xfrm>
            <a:off x="419040" y="2287080"/>
            <a:ext cx="851004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Every minute of analysis = </a:t>
            </a:r>
            <a:r>
              <a:rPr b="1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saved lives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Text 6"/>
          <p:cNvSpPr/>
          <p:nvPr/>
        </p:nvSpPr>
        <p:spPr>
          <a:xfrm>
            <a:off x="419040" y="2498400"/>
            <a:ext cx="851004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tabLst>
                <a:tab algn="l" pos="0"/>
              </a:tabLst>
            </a:pP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Faster intelligence = </a:t>
            </a:r>
            <a:r>
              <a:rPr b="1" lang="en-US" sz="980" spc="-1" strike="noStrike">
                <a:solidFill>
                  <a:srgbClr val="333333"/>
                </a:solidFill>
                <a:latin typeface="Arial"/>
                <a:ea typeface="Arial"/>
              </a:rPr>
              <a:t>more effective operations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Text 7"/>
          <p:cNvSpPr/>
          <p:nvPr/>
        </p:nvSpPr>
        <p:spPr>
          <a:xfrm>
            <a:off x="190440" y="3014640"/>
            <a:ext cx="4304520" cy="803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9" name="Shape 8"/>
          <p:cNvSpPr/>
          <p:nvPr/>
        </p:nvSpPr>
        <p:spPr>
          <a:xfrm>
            <a:off x="209520" y="3014280"/>
            <a:ext cx="360" cy="80388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Text 9"/>
          <p:cNvSpPr/>
          <p:nvPr/>
        </p:nvSpPr>
        <p:spPr>
          <a:xfrm>
            <a:off x="399960" y="3186000"/>
            <a:ext cx="40021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🌍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Post-War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Text 10"/>
          <p:cNvSpPr/>
          <p:nvPr/>
        </p:nvSpPr>
        <p:spPr>
          <a:xfrm>
            <a:off x="399960" y="3475440"/>
            <a:ext cx="4002120" cy="17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49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Commercialization for NATO countries. Defense technology export.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ext 11"/>
          <p:cNvSpPr/>
          <p:nvPr/>
        </p:nvSpPr>
        <p:spPr>
          <a:xfrm>
            <a:off x="4648320" y="3014640"/>
            <a:ext cx="4304520" cy="803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3" name="Shape 12"/>
          <p:cNvSpPr/>
          <p:nvPr/>
        </p:nvSpPr>
        <p:spPr>
          <a:xfrm>
            <a:off x="4667040" y="3014280"/>
            <a:ext cx="360" cy="80388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Text 13"/>
          <p:cNvSpPr/>
          <p:nvPr/>
        </p:nvSpPr>
        <p:spPr>
          <a:xfrm>
            <a:off x="4857840" y="3186000"/>
            <a:ext cx="40021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681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💡 </a:t>
            </a:r>
            <a:r>
              <a:rPr b="1" lang="en-US" sz="1200" spc="-1" strike="noStrike">
                <a:solidFill>
                  <a:srgbClr val="1e3a5f"/>
                </a:solidFill>
                <a:latin typeface="Arial"/>
                <a:ea typeface="Arial"/>
              </a:rPr>
              <a:t>Uniqueness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Text 14"/>
          <p:cNvSpPr/>
          <p:nvPr/>
        </p:nvSpPr>
        <p:spPr>
          <a:xfrm>
            <a:off x="4857840" y="3475440"/>
            <a:ext cx="4002120" cy="17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49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555555"/>
                </a:solidFill>
                <a:latin typeface="Arial"/>
                <a:ea typeface="Arial"/>
              </a:rPr>
              <a:t>Only offline solution for radio intelligence analysis in Ukraine.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6" name="Image 0" descr="/tmp/rasterized-gradient-d8d3fc8d.png"/>
          <p:cNvPicPr/>
          <p:nvPr/>
        </p:nvPicPr>
        <p:blipFill>
          <a:blip r:embed="rId1"/>
          <a:stretch/>
        </p:blipFill>
        <p:spPr>
          <a:xfrm>
            <a:off x="190440" y="3970800"/>
            <a:ext cx="8762400" cy="593640"/>
          </a:xfrm>
          <a:prstGeom prst="rect">
            <a:avLst/>
          </a:prstGeom>
          <a:ln w="0">
            <a:noFill/>
          </a:ln>
        </p:spPr>
      </p:pic>
      <p:sp>
        <p:nvSpPr>
          <p:cNvPr id="147" name="Text 15"/>
          <p:cNvSpPr/>
          <p:nvPr/>
        </p:nvSpPr>
        <p:spPr>
          <a:xfrm>
            <a:off x="297360" y="4161240"/>
            <a:ext cx="854892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681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  <a:ea typeface="Arial"/>
              </a:rPr>
              <a:t>Potential market: Allied forces worldwide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 0"/>
          <p:cNvSpPr/>
          <p:nvPr/>
        </p:nvSpPr>
        <p:spPr>
          <a:xfrm>
            <a:off x="285840" y="623160"/>
            <a:ext cx="438084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701"/>
              </a:lnSpc>
              <a:tabLst>
                <a:tab algn="l" pos="0"/>
              </a:tabLst>
            </a:pPr>
            <a:r>
              <a:rPr b="1" lang="en-US" sz="2700" spc="-1" strike="noStrike">
                <a:solidFill>
                  <a:srgbClr val="1e3a5f"/>
                </a:solidFill>
                <a:latin typeface="Arial"/>
                <a:ea typeface="Arial"/>
              </a:rPr>
              <a:t>Team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Text 1"/>
          <p:cNvSpPr/>
          <p:nvPr/>
        </p:nvSpPr>
        <p:spPr>
          <a:xfrm>
            <a:off x="190440" y="1449360"/>
            <a:ext cx="1142280" cy="1142280"/>
          </a:xfrm>
          <a:prstGeom prst="rect">
            <a:avLst/>
          </a:prstGeom>
          <a:blipFill rotWithShape="0">
            <a:blip r:embed="rId1"/>
            <a:srcRect/>
            <a:tile tx="0" ty="0" sx="14990" sy="14990" algn="ctr"/>
          </a:blipFill>
          <a:ln w="28575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0" name="Text 2"/>
          <p:cNvSpPr/>
          <p:nvPr/>
        </p:nvSpPr>
        <p:spPr>
          <a:xfrm>
            <a:off x="1409760" y="1308960"/>
            <a:ext cx="7543080" cy="1423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1" name="Shape 3"/>
          <p:cNvSpPr/>
          <p:nvPr/>
        </p:nvSpPr>
        <p:spPr>
          <a:xfrm>
            <a:off x="1428480" y="1308600"/>
            <a:ext cx="360" cy="1424160"/>
          </a:xfrm>
          <a:prstGeom prst="line">
            <a:avLst/>
          </a:prstGeom>
          <a:ln w="38100">
            <a:solidFill>
              <a:srgbClr val="ff6b3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Text 4"/>
          <p:cNvSpPr/>
          <p:nvPr/>
        </p:nvSpPr>
        <p:spPr>
          <a:xfrm>
            <a:off x="1600200" y="1461240"/>
            <a:ext cx="7344360" cy="22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786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en-US" sz="1280" spc="-1" strike="noStrike">
                <a:solidFill>
                  <a:srgbClr val="1e3a5f"/>
                </a:solidFill>
                <a:latin typeface="Arial"/>
                <a:ea typeface="Arial"/>
              </a:rPr>
              <a:t>Dmytro Cheremnov</a:t>
            </a:r>
            <a:endParaRPr b="0" lang="en-US" sz="12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Text 5"/>
          <p:cNvSpPr/>
          <p:nvPr/>
        </p:nvSpPr>
        <p:spPr>
          <a:xfrm>
            <a:off x="1600200" y="1726200"/>
            <a:ext cx="734436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spcAft>
                <a:spcPts val="751"/>
              </a:spcAft>
              <a:tabLst>
                <a:tab algn="l" pos="0"/>
              </a:tabLst>
            </a:pPr>
            <a:r>
              <a:rPr b="1" lang="en-US" sz="980" spc="-1" strike="noStrike">
                <a:solidFill>
                  <a:srgbClr val="ff6b35"/>
                </a:solidFill>
                <a:latin typeface="Arial"/>
                <a:ea typeface="Arial"/>
              </a:rPr>
              <a:t>Project Lead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ext 6"/>
          <p:cNvSpPr/>
          <p:nvPr/>
        </p:nvSpPr>
        <p:spPr>
          <a:xfrm>
            <a:off x="1600200" y="1994760"/>
            <a:ext cx="7344360" cy="1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spcAft>
                <a:spcPts val="451"/>
              </a:spcAft>
              <a:tabLst>
                <a:tab algn="l" pos="0"/>
              </a:tabLst>
            </a:pP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4 years of IT experience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Text 7"/>
          <p:cNvSpPr/>
          <p:nvPr/>
        </p:nvSpPr>
        <p:spPr>
          <a:xfrm>
            <a:off x="1600200" y="2208960"/>
            <a:ext cx="7344360" cy="1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spcAft>
                <a:spcPts val="451"/>
              </a:spcAft>
              <a:tabLst>
                <a:tab algn="l" pos="0"/>
              </a:tabLst>
            </a:pP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Specialization: Shopify development, LLM integration in e-commerce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Text 8"/>
          <p:cNvSpPr/>
          <p:nvPr/>
        </p:nvSpPr>
        <p:spPr>
          <a:xfrm>
            <a:off x="1600200" y="2423160"/>
            <a:ext cx="7344360" cy="1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Expertise: Custom AI applications, improving customer engagement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Text 9"/>
          <p:cNvSpPr/>
          <p:nvPr/>
        </p:nvSpPr>
        <p:spPr>
          <a:xfrm>
            <a:off x="190440" y="2949480"/>
            <a:ext cx="1142280" cy="1142280"/>
          </a:xfrm>
          <a:prstGeom prst="rect">
            <a:avLst/>
          </a:prstGeom>
          <a:blipFill rotWithShape="0">
            <a:blip r:embed="rId2"/>
            <a:srcRect/>
            <a:tile tx="0" ty="0" sx="23985" sy="23985" algn="ctr"/>
          </a:blipFill>
          <a:ln w="28575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8" name="Text 10"/>
          <p:cNvSpPr/>
          <p:nvPr/>
        </p:nvSpPr>
        <p:spPr>
          <a:xfrm>
            <a:off x="1409760" y="2809080"/>
            <a:ext cx="7543080" cy="1423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9" name="Shape 11"/>
          <p:cNvSpPr/>
          <p:nvPr/>
        </p:nvSpPr>
        <p:spPr>
          <a:xfrm>
            <a:off x="1428480" y="2808720"/>
            <a:ext cx="360" cy="1423800"/>
          </a:xfrm>
          <a:prstGeom prst="line">
            <a:avLst/>
          </a:prstGeom>
          <a:ln w="38100">
            <a:solidFill>
              <a:srgbClr val="1e3a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Text 12"/>
          <p:cNvSpPr/>
          <p:nvPr/>
        </p:nvSpPr>
        <p:spPr>
          <a:xfrm>
            <a:off x="1600200" y="2961360"/>
            <a:ext cx="7344360" cy="22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786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en-US" sz="1280" spc="-1" strike="noStrike">
                <a:solidFill>
                  <a:srgbClr val="1e3a5f"/>
                </a:solidFill>
                <a:latin typeface="Arial"/>
                <a:ea typeface="Arial"/>
              </a:rPr>
              <a:t>Maksym Cheremnov</a:t>
            </a:r>
            <a:endParaRPr b="0" lang="en-US" sz="12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Text 13"/>
          <p:cNvSpPr/>
          <p:nvPr/>
        </p:nvSpPr>
        <p:spPr>
          <a:xfrm>
            <a:off x="1600200" y="3226320"/>
            <a:ext cx="734436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366"/>
              </a:lnSpc>
              <a:spcAft>
                <a:spcPts val="751"/>
              </a:spcAft>
              <a:tabLst>
                <a:tab algn="l" pos="0"/>
              </a:tabLst>
            </a:pPr>
            <a:r>
              <a:rPr b="1" lang="en-US" sz="980" spc="-1" strike="noStrike">
                <a:solidFill>
                  <a:srgbClr val="1e3a5f"/>
                </a:solidFill>
                <a:latin typeface="Arial"/>
                <a:ea typeface="Arial"/>
              </a:rPr>
              <a:t>Technical Lead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Text 14"/>
          <p:cNvSpPr/>
          <p:nvPr/>
        </p:nvSpPr>
        <p:spPr>
          <a:xfrm>
            <a:off x="1600200" y="3494520"/>
            <a:ext cx="7344360" cy="1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spcAft>
                <a:spcPts val="451"/>
              </a:spcAft>
              <a:tabLst>
                <a:tab algn="l" pos="0"/>
              </a:tabLst>
            </a:pP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BSc Computer Science, Czech University of Life Sciences (Prague)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Text 15"/>
          <p:cNvSpPr/>
          <p:nvPr/>
        </p:nvSpPr>
        <p:spPr>
          <a:xfrm>
            <a:off x="1600200" y="3709080"/>
            <a:ext cx="7344360" cy="1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spcAft>
                <a:spcPts val="451"/>
              </a:spcAft>
              <a:tabLst>
                <a:tab algn="l" pos="0"/>
              </a:tabLst>
            </a:pP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5 years full stack development, last year — focus on LLM integration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Text 16"/>
          <p:cNvSpPr/>
          <p:nvPr/>
        </p:nvSpPr>
        <p:spPr>
          <a:xfrm>
            <a:off x="1600200" y="3923280"/>
            <a:ext cx="7344360" cy="1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239"/>
              </a:lnSpc>
              <a:tabLst>
                <a:tab algn="l" pos="0"/>
              </a:tabLst>
            </a:pP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→ </a:t>
            </a:r>
            <a:r>
              <a:rPr b="0" lang="en-US" sz="820" spc="-1" strike="noStrike">
                <a:solidFill>
                  <a:srgbClr val="333333"/>
                </a:solidFill>
                <a:latin typeface="Arial"/>
                <a:ea typeface="Arial"/>
              </a:rPr>
              <a:t>Expertise: Scalable AI solutions, combining cutting-edge technologies with business needs</a:t>
            </a:r>
            <a:endParaRPr b="0" lang="en-US" sz="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Text 17"/>
          <p:cNvSpPr/>
          <p:nvPr/>
        </p:nvSpPr>
        <p:spPr>
          <a:xfrm>
            <a:off x="190440" y="4309200"/>
            <a:ext cx="8762400" cy="401040"/>
          </a:xfrm>
          <a:prstGeom prst="rect">
            <a:avLst/>
          </a:prstGeom>
          <a:solidFill>
            <a:srgbClr val="1e3a5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6" name="Text 18"/>
          <p:cNvSpPr/>
          <p:nvPr/>
        </p:nvSpPr>
        <p:spPr>
          <a:xfrm>
            <a:off x="219600" y="4423320"/>
            <a:ext cx="8704440" cy="1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366"/>
              </a:lnSpc>
              <a:tabLst>
                <a:tab algn="l" pos="0"/>
              </a:tabLst>
            </a:pPr>
            <a:r>
              <a:rPr b="1" lang="en-US" sz="980" spc="-1" strike="noStrike">
                <a:solidFill>
                  <a:srgbClr val="ffffff"/>
                </a:solidFill>
                <a:latin typeface="Arial"/>
                <a:ea typeface="Arial"/>
              </a:rPr>
              <a:t>Team combines e-commerce systems expertise and advanced AI development for innovative results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LibreOffice/24.2.7.2$Linux_X86_64 LibreOffice_project/420$Build-2</Application>
  <AppVersion>15.0000</AppVersion>
  <Words>0</Words>
  <Paragraphs>0</Paragraphs>
  <Company>RadioIntel AI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2025-12-14T19:22:07Z</dcterms:created>
  <dc:creator>RadioIntel AI Team</dc:creator>
  <dc:description/>
  <dc:language>en-US</dc:language>
  <cp:lastModifiedBy/>
  <dcterms:modified xsi:type="dcterms:W3CDTF">2025-12-16T20:34:38Z</dcterms:modified>
  <cp:revision>4</cp:revision>
  <dc:subject>RadioIntel AI Pitch Deck</dc:subject>
  <dc:title>RadioIntel AI - Automated Radio Intelligence Analysis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12</vt:i4>
  </property>
  <property fmtid="{D5CDD505-2E9C-101B-9397-08002B2CF9AE}" pid="3" name="PresentationFormat">
    <vt:lpwstr>On-screen Show (16:9)</vt:lpwstr>
  </property>
  <property fmtid="{D5CDD505-2E9C-101B-9397-08002B2CF9AE}" pid="4" name="Slides">
    <vt:i4>12</vt:i4>
  </property>
</Properties>
</file>